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42"/>
  </p:notesMasterIdLst>
  <p:sldIdLst>
    <p:sldId id="734" r:id="rId3"/>
    <p:sldId id="761" r:id="rId4"/>
    <p:sldId id="762" r:id="rId5"/>
    <p:sldId id="763" r:id="rId6"/>
    <p:sldId id="733" r:id="rId7"/>
    <p:sldId id="764" r:id="rId8"/>
    <p:sldId id="744" r:id="rId9"/>
    <p:sldId id="766" r:id="rId10"/>
    <p:sldId id="767" r:id="rId11"/>
    <p:sldId id="743" r:id="rId12"/>
    <p:sldId id="735" r:id="rId13"/>
    <p:sldId id="738" r:id="rId14"/>
    <p:sldId id="745" r:id="rId15"/>
    <p:sldId id="772" r:id="rId16"/>
    <p:sldId id="737" r:id="rId17"/>
    <p:sldId id="768" r:id="rId18"/>
    <p:sldId id="741" r:id="rId19"/>
    <p:sldId id="774" r:id="rId20"/>
    <p:sldId id="760" r:id="rId21"/>
    <p:sldId id="775" r:id="rId22"/>
    <p:sldId id="773" r:id="rId23"/>
    <p:sldId id="769" r:id="rId24"/>
    <p:sldId id="776" r:id="rId25"/>
    <p:sldId id="781" r:id="rId26"/>
    <p:sldId id="782" r:id="rId27"/>
    <p:sldId id="783" r:id="rId28"/>
    <p:sldId id="777" r:id="rId29"/>
    <p:sldId id="784" r:id="rId30"/>
    <p:sldId id="778" r:id="rId31"/>
    <p:sldId id="779" r:id="rId32"/>
    <p:sldId id="780" r:id="rId33"/>
    <p:sldId id="679" r:id="rId34"/>
    <p:sldId id="721" r:id="rId35"/>
    <p:sldId id="770" r:id="rId36"/>
    <p:sldId id="759" r:id="rId37"/>
    <p:sldId id="785" r:id="rId38"/>
    <p:sldId id="771" r:id="rId39"/>
    <p:sldId id="756" r:id="rId40"/>
    <p:sldId id="747" r:id="rId4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000"/>
    <a:srgbClr val="7F7F7F"/>
    <a:srgbClr val="0AC200"/>
    <a:srgbClr val="44C404"/>
    <a:srgbClr val="0000FF"/>
    <a:srgbClr val="595959"/>
    <a:srgbClr val="82878C"/>
    <a:srgbClr val="F2F2F2"/>
    <a:srgbClr val="E4E4EC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10" autoAdjust="0"/>
    <p:restoredTop sz="82641" autoAdjust="0"/>
  </p:normalViewPr>
  <p:slideViewPr>
    <p:cSldViewPr snapToGrid="0">
      <p:cViewPr>
        <p:scale>
          <a:sx n="83" d="100"/>
          <a:sy n="83" d="100"/>
        </p:scale>
        <p:origin x="2832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notesMaster" Target="notesMasters/notesMaster1.xml"/><Relationship Id="rId43" Type="http://schemas.openxmlformats.org/officeDocument/2006/relationships/commentAuthors" Target="commentAuthors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2018/8/9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457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642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8785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655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96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743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5611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687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2722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85996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3670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2382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7679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072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5443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0395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27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3937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0945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45599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0727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76860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924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522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9791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839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6848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9180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2018年8月9日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2018年8月9日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agile2018/" TargetMode="External"/><Relationship Id="rId4" Type="http://schemas.openxmlformats.org/officeDocument/2006/relationships/hyperlink" Target="https://www.agilealliance.org/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agilealliance.org/deliver-agile-2018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6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hyperlink" Target="https://twitter.com/ToBeAgile" TargetMode="External"/><Relationship Id="rId13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amazon.com/dp/B0054RGYNQ/" TargetMode="External"/><Relationship Id="rId4" Type="http://schemas.openxmlformats.org/officeDocument/2006/relationships/image" Target="../media/image6.jpg"/><Relationship Id="rId5" Type="http://schemas.openxmlformats.org/officeDocument/2006/relationships/hyperlink" Target="https://twitter.com/WoodyZuill" TargetMode="External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hyperlink" Target="https://twitter.com/staszv" TargetMode="External"/><Relationship Id="rId9" Type="http://schemas.openxmlformats.org/officeDocument/2006/relationships/image" Target="../media/image9.jpg"/><Relationship Id="rId10" Type="http://schemas.openxmlformats.org/officeDocument/2006/relationships/hyperlink" Target="https://twitter.com/Cara_Fay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://devopssummit.ithome.com.tw/" TargetMode="External"/><Relationship Id="rId5" Type="http://schemas.openxmlformats.org/officeDocument/2006/relationships/hyperlink" Target="https://www.agilealliance.org/wp-content/uploads/2015/12/ExperienceReport.2014.Ito_.pdf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necorp/agile2017-81797956" TargetMode="External"/><Relationship Id="rId4" Type="http://schemas.openxmlformats.org/officeDocument/2006/relationships/hyperlink" Target="https://www.slideshare.net/ssuser968fab/agile2016" TargetMode="External"/><Relationship Id="rId5" Type="http://schemas.openxmlformats.org/officeDocument/2006/relationships/hyperlink" Target="https://www.slideshare.net/ssuser968fab/agile2014-report-as-a-speaker-and-a-reporter-of-the-latest-agile-in-the-world" TargetMode="External"/><Relationship Id="rId6" Type="http://schemas.openxmlformats.org/officeDocument/2006/relationships/hyperlink" Target="http://www.manaslink.com/agile2013" TargetMode="External"/><Relationship Id="rId7" Type="http://schemas.openxmlformats.org/officeDocument/2006/relationships/hyperlink" Target="http://www.manaslink.com/agile2012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968fab/technology-drivendevelopment-forslideshare-38323907" TargetMode="External"/><Relationship Id="rId4" Type="http://schemas.openxmlformats.org/officeDocument/2006/relationships/hyperlink" Target="https://www.slideshare.net/ssuser968fab/ss-70489058/" TargetMode="External"/><Relationship Id="rId5" Type="http://schemas.openxmlformats.org/officeDocument/2006/relationships/hyperlink" Target="https://anagileway.wordpress.com/2016/10/07/modern-agile-jp/" TargetMode="External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Hiroyuki Ito</a:t>
            </a:r>
            <a:endParaRPr kumimoji="1" lang="ja-JP" alt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marL="14288">
              <a:lnSpc>
                <a:spcPct val="100000"/>
              </a:lnSpc>
            </a:pPr>
            <a:r>
              <a:rPr lang="en-US" altLang="ja-JP" sz="9600" b="1" i="1" dirty="0" smtClean="0"/>
              <a:t>From Output</a:t>
            </a:r>
            <a:br>
              <a:rPr lang="en-US" altLang="ja-JP" sz="9600" b="1" i="1" dirty="0" smtClean="0"/>
            </a:br>
            <a:r>
              <a:rPr lang="en-US" altLang="ja-JP" sz="9600" b="1" i="1" dirty="0" smtClean="0"/>
              <a:t>to Outcome</a:t>
            </a:r>
            <a:endParaRPr kumimoji="1" lang="ja-JP" altLang="en-US" sz="9600" b="1" i="1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 smtClean="0">
                <a:solidFill>
                  <a:srgbClr val="FFFF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Agile2018 Report -</a:t>
            </a:r>
            <a:endParaRPr lang="ja-JP" altLang="en-US" sz="4000" dirty="0">
              <a:solidFill>
                <a:srgbClr val="FFFF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944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Agile2018?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646813"/>
            <a:ext cx="7886700" cy="3448686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24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https://www.agilealliance.org/agile2018</a:t>
            </a:r>
            <a:r>
              <a:rPr lang="en-US" altLang="ja-JP" sz="24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en-US" altLang="ja-JP" sz="24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kumimoji="1"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Annual</a:t>
            </a:r>
            <a:r>
              <a:rPr kumimoji="1"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lobal</a:t>
            </a:r>
            <a:r>
              <a:rPr kumimoji="1"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onference</a:t>
            </a:r>
            <a:r>
              <a:rPr kumimoji="1"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kumimoji="1"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kumimoji="1"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in</a:t>
            </a:r>
            <a:r>
              <a:rPr kumimoji="1"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USA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</a:t>
            </a:r>
            <a:r>
              <a:rPr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biggest</a:t>
            </a:r>
            <a:r>
              <a:rPr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one</a:t>
            </a:r>
            <a:r>
              <a:rPr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Held</a:t>
            </a:r>
            <a:r>
              <a:rPr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</a:t>
            </a:r>
            <a:r>
              <a:rPr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Alliance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1168916"/>
            <a:ext cx="8128000" cy="1473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162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Basi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 Information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536614"/>
              </p:ext>
            </p:extLst>
          </p:nvPr>
        </p:nvGraphicFramePr>
        <p:xfrm>
          <a:off x="628650" y="1863000"/>
          <a:ext cx="7886700" cy="4777920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Duration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Aug. 6</a:t>
                      </a:r>
                      <a:r>
                        <a:rPr kumimoji="1" lang="en-US" altLang="ja-JP" sz="2400" b="0" i="0" baseline="3000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mr-IN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–</a:t>
                      </a:r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10</a:t>
                      </a:r>
                      <a:r>
                        <a:rPr kumimoji="1" lang="en-US" altLang="ja-JP" sz="2400" b="0" i="0" baseline="3000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</a:t>
                      </a:r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(5 days)</a:t>
                      </a:r>
                      <a:endParaRPr kumimoji="1" lang="ja-JP" altLang="en-US" sz="2400" b="0" i="0" dirty="0">
                        <a:solidFill>
                          <a:srgbClr val="7F7F7F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Sessions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279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(+5 YoY)</a:t>
                      </a:r>
                      <a:endParaRPr kumimoji="1" lang="ja-JP" altLang="en-US" sz="2400" b="0" i="0" dirty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Categories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(±0 YOY</a:t>
                      </a:r>
                      <a:r>
                        <a:rPr kumimoji="1" lang="en-US" altLang="en-US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 dirty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Parallel</a:t>
                      </a:r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On-going</a:t>
                      </a: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Sessions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(+1 YoY)</a:t>
                      </a:r>
                      <a:endParaRPr kumimoji="1" lang="ja-JP" altLang="en-US" sz="2400" b="0" i="0" dirty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Attendees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Type of Sessions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Talk/Workshop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Level of Sessions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Learning/Practicing/</a:t>
                      </a: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Advancing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5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71880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18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843058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27323" y="2478519"/>
            <a:ext cx="3932246" cy="550782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5600007" y="2753910"/>
            <a:ext cx="2880000" cy="1080000"/>
          </a:xfrm>
          <a:prstGeom prst="wedgeRectCallout">
            <a:avLst>
              <a:gd name="adj1" fmla="val -86354"/>
              <a:gd name="adj2" fmla="val -50266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Promoted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as</a:t>
            </a:r>
            <a:r>
              <a:rPr kumimoji="1" lang="ja-JP" altLang="en-US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one category!</a:t>
            </a:r>
            <a:endParaRPr kumimoji="1" lang="ja-JP" altLang="en-US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5974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/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27323" y="2478519"/>
            <a:ext cx="3932246" cy="550782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5600007" y="2753910"/>
            <a:ext cx="2880000" cy="1080000"/>
          </a:xfrm>
          <a:prstGeom prst="wedgeRectCallout">
            <a:avLst>
              <a:gd name="adj1" fmla="val -86354"/>
              <a:gd name="adj2" fmla="val -50266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Promoted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as</a:t>
            </a:r>
            <a:r>
              <a:rPr kumimoji="1" lang="ja-JP" altLang="en-US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one category!</a:t>
            </a:r>
            <a:endParaRPr kumimoji="1" lang="ja-JP" altLang="en-US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27323" y="5112250"/>
            <a:ext cx="3932246" cy="1003161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5607000" y="4001254"/>
            <a:ext cx="2880000" cy="1080000"/>
          </a:xfrm>
          <a:prstGeom prst="wedgeRectCallout">
            <a:avLst>
              <a:gd name="adj1" fmla="val -86892"/>
              <a:gd name="adj2" fmla="val 103282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Decreasing.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Maybe moved to </a:t>
            </a:r>
            <a:r>
              <a:rPr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deliver:Agile 2018</a:t>
            </a:r>
            <a:endParaRPr kumimoji="1" lang="ja-JP" altLang="en-US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27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[FYI]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 (2017)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25203"/>
              </p:ext>
            </p:extLst>
          </p:nvPr>
        </p:nvGraphicFramePr>
        <p:xfrm>
          <a:off x="657000" y="1689099"/>
          <a:ext cx="7830000" cy="479943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181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3082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Big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Trends of Agile2018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ja-JP" sz="4000" dirty="0">
                <a:solidFill>
                  <a:srgbClr val="0AC000"/>
                </a:solidFill>
              </a:rPr>
              <a:t>Scaling Agile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>
                <a:solidFill>
                  <a:srgbClr val="0AC000"/>
                </a:solidFill>
              </a:rPr>
              <a:t>Business Agility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kumimoji="1" lang="en-US" altLang="ja-JP" sz="4000" dirty="0" smtClean="0">
              <a:solidFill>
                <a:srgbClr val="0AC00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ja-JP" sz="4000" dirty="0">
                <a:solidFill>
                  <a:srgbClr val="0AC000"/>
                </a:solidFill>
              </a:rPr>
              <a:t>Technologies </a:t>
            </a:r>
            <a:r>
              <a:rPr lang="en-US" altLang="ja-JP" sz="4000" dirty="0" smtClean="0">
                <a:solidFill>
                  <a:srgbClr val="0AC000"/>
                </a:solidFill>
              </a:rPr>
              <a:t>for</a:t>
            </a:r>
            <a:br>
              <a:rPr lang="en-US" altLang="ja-JP" sz="4000" dirty="0" smtClean="0">
                <a:solidFill>
                  <a:srgbClr val="0AC000"/>
                </a:solidFill>
              </a:rPr>
            </a:br>
            <a:r>
              <a:rPr lang="en-US" altLang="ja-JP" sz="4000" dirty="0" smtClean="0">
                <a:solidFill>
                  <a:srgbClr val="0AC000"/>
                </a:solidFill>
              </a:rPr>
              <a:t>Trial </a:t>
            </a:r>
            <a:r>
              <a:rPr lang="en-US" altLang="ja-JP" sz="4000" dirty="0">
                <a:solidFill>
                  <a:srgbClr val="0AC000"/>
                </a:solidFill>
              </a:rPr>
              <a:t>&amp; Errors</a:t>
            </a:r>
            <a:endParaRPr kumimoji="1" lang="en-US" altLang="ja-JP" sz="4000" dirty="0" smtClean="0">
              <a:solidFill>
                <a:srgbClr val="0A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1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1) Scaling Agile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2 definitions?</a:t>
            </a:r>
          </a:p>
          <a:p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Maybe) scaling development teams -&gt; Remote team</a:t>
            </a:r>
            <a:r>
              <a:rPr lang="ja-JP" altLang="en-US" sz="3200" dirty="0">
                <a:solidFill>
                  <a:schemeClr val="bg1">
                    <a:lumMod val="50000"/>
                  </a:schemeClr>
                </a:solidFill>
              </a:rPr>
              <a:t>と一緒で、割と当たり前感が強くない？？ </a:t>
            </a:r>
          </a:p>
          <a:p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From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Development to Business 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Including business persons to Agile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57539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2) </a:t>
            </a:r>
            <a:r>
              <a:rPr lang="en-US" altLang="ja-JP" sz="4800" dirty="0"/>
              <a:t>Business </a:t>
            </a:r>
            <a:r>
              <a:rPr lang="en-US" altLang="ja-JP" sz="4800" dirty="0" smtClean="0"/>
              <a:t>Agility</a:t>
            </a:r>
            <a:endParaRPr kumimoji="1" lang="ja-JP" altLang="en-US" sz="4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Business Agility has not reached the pragmatic ideas yet. </a:t>
            </a:r>
          </a:p>
          <a:p>
            <a:pPr lvl="1"/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Beyond IT </a:t>
            </a:r>
          </a:p>
          <a:p>
            <a:pPr lvl="1"/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Utilize Agile to corporate level </a:t>
            </a:r>
          </a:p>
          <a:p>
            <a:pPr lvl="1"/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Metrics as a tool for it </a:t>
            </a:r>
          </a:p>
          <a:p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Focus more on Outcome</a:t>
            </a:r>
            <a:r>
              <a:rPr lang="ja-JP" altLang="en-US" sz="3200" dirty="0">
                <a:solidFill>
                  <a:schemeClr val="bg1">
                    <a:lumMod val="50000"/>
                  </a:schemeClr>
                </a:solidFill>
              </a:rPr>
              <a:t>ということを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developer</a:t>
            </a:r>
            <a:r>
              <a:rPr lang="ja-JP" altLang="en-US" sz="3200" dirty="0">
                <a:solidFill>
                  <a:schemeClr val="bg1">
                    <a:lumMod val="50000"/>
                  </a:schemeClr>
                </a:solidFill>
              </a:rPr>
              <a:t>他に示すという意味ではありかも </a:t>
            </a:r>
          </a:p>
        </p:txBody>
      </p:sp>
    </p:spTree>
    <p:extLst>
      <p:ext uri="{BB962C8B-B14F-4D97-AF65-F5344CB8AC3E}">
        <p14:creationId xmlns:p14="http://schemas.microsoft.com/office/powerpoint/2010/main" val="197870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56"/>
            <a:ext cx="9145600" cy="5144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Open Your Gate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74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en-US" altLang="ja-JP" sz="4800" dirty="0" smtClean="0"/>
              <a:t>Tech </a:t>
            </a:r>
            <a:r>
              <a:rPr lang="en-US" altLang="ja-JP" sz="4800" dirty="0"/>
              <a:t>for Trial &amp; Errors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>
              <a:buNone/>
            </a:pPr>
            <a:r>
              <a:rPr lang="en-US" altLang="ja-JP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457200" lvl="1" indent="-457200"/>
            <a:r>
              <a:rPr lang="en-US" altLang="ja-JP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Database DevOps</a:t>
            </a:r>
          </a:p>
          <a:p>
            <a:pPr marL="457200" lvl="1" indent="-457200"/>
            <a:r>
              <a:rPr lang="en-US" altLang="ja-JP" sz="2800" b="1" dirty="0" err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BizDevOps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57200" lvl="1" indent="-457200"/>
            <a:r>
              <a:rPr lang="en-US" altLang="ja-JP" sz="2800" b="1" dirty="0" err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DevSecOps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b="1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r>
              <a:rPr lang="en-US" altLang="ja-JP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Continuous Delivery/Deployment</a:t>
            </a:r>
          </a:p>
          <a:p>
            <a:pPr marL="0" lvl="1" indent="0">
              <a:buNone/>
            </a:pPr>
            <a:endParaRPr lang="en-US" altLang="ja-JP" sz="2800" b="1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r>
              <a:rPr lang="en-US" altLang="ja-JP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Utilizing them for</a:t>
            </a:r>
          </a:p>
          <a:p>
            <a:pPr marL="457200" lvl="1" indent="-457200"/>
            <a:r>
              <a:rPr lang="en-US" altLang="ja-JP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Make development easier</a:t>
            </a:r>
          </a:p>
          <a:p>
            <a:pPr marL="457200" lvl="1" indent="-457200"/>
            <a:r>
              <a:rPr lang="en-US" altLang="ja-JP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For outcome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(business-focus)</a:t>
            </a:r>
          </a:p>
        </p:txBody>
      </p:sp>
    </p:spTree>
    <p:extLst>
      <p:ext uri="{BB962C8B-B14F-4D97-AF65-F5344CB8AC3E}">
        <p14:creationId xmlns:p14="http://schemas.microsoft.com/office/powerpoint/2010/main" val="170652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Focus more on outcome is</a:t>
            </a:r>
          </a:p>
          <a:p>
            <a:pPr marL="0" lvl="1" indent="0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 big trend behind them.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9526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5644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1) </a:t>
            </a:r>
            <a:r>
              <a:rPr lang="en-US" altLang="ja-JP" sz="4800" dirty="0"/>
              <a:t>Technical </a:t>
            </a:r>
            <a:r>
              <a:rPr lang="en-US" altLang="ja-JP" sz="4800" dirty="0" smtClean="0"/>
              <a:t>Aspect</a:t>
            </a:r>
            <a:endParaRPr kumimoji="1" lang="ja-JP" altLang="en-US" sz="4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Continuous Delivery/Deployment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or outcome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017" y="2694875"/>
            <a:ext cx="4881966" cy="366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1) </a:t>
            </a:r>
            <a:r>
              <a:rPr lang="en-US" altLang="ja-JP" sz="4800" dirty="0"/>
              <a:t>Technical </a:t>
            </a:r>
            <a:r>
              <a:rPr lang="en-US" altLang="ja-JP" sz="4800" dirty="0" smtClean="0"/>
              <a:t>Aspect</a:t>
            </a:r>
            <a:endParaRPr kumimoji="1" lang="ja-JP" altLang="en-US" sz="4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Database DevOps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44" y="2192491"/>
            <a:ext cx="5377912" cy="403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3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1) </a:t>
            </a:r>
            <a:r>
              <a:rPr lang="en-US" altLang="ja-JP" sz="4800" dirty="0"/>
              <a:t>Technical </a:t>
            </a:r>
            <a:r>
              <a:rPr lang="en-US" altLang="ja-JP" sz="4800" dirty="0" smtClean="0"/>
              <a:t>Aspect</a:t>
            </a:r>
            <a:endParaRPr kumimoji="1" lang="ja-JP" altLang="en-US" sz="4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Mob Programming</a:t>
            </a:r>
          </a:p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Embrace </a:t>
            </a:r>
            <a:r>
              <a:rPr lang="en-US" altLang="ja-JP" sz="2800" dirty="0" err="1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Keybind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10" y="2787865"/>
            <a:ext cx="4757980" cy="356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5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/>
              <a:t>1) </a:t>
            </a:r>
            <a:r>
              <a:rPr lang="en-US" altLang="ja-JP" sz="4800" dirty="0"/>
              <a:t>Technical </a:t>
            </a:r>
            <a:r>
              <a:rPr lang="en-US" altLang="ja-JP" sz="4800" dirty="0" smtClean="0"/>
              <a:t>Aspect</a:t>
            </a:r>
            <a:endParaRPr kumimoji="1" lang="ja-JP" altLang="en-US" sz="4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>Technologies for Trial &amp; Errors</a:t>
            </a:r>
          </a:p>
          <a:p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>Make experiment easier </a:t>
            </a:r>
          </a:p>
          <a:p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>DevOps to deliver values to markets quickly </a:t>
            </a:r>
          </a:p>
          <a:p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>Not only for technical interests </a:t>
            </a:r>
          </a:p>
          <a:p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>Tech/Process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両側面で、心理的安全性をベースに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>business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にインパクトを！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219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2) Process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Aspect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Metrics</a:t>
            </a:r>
          </a:p>
          <a:p>
            <a:pPr marL="14288" lvl="1" indent="0" algn="ctr">
              <a:buNone/>
            </a:pPr>
            <a:r>
              <a:rPr lang="en-US" altLang="ja-JP" sz="2800" dirty="0"/>
              <a:t>Troy </a:t>
            </a:r>
            <a:r>
              <a:rPr lang="en-US" altLang="ja-JP" sz="2800" dirty="0" err="1"/>
              <a:t>Magennis</a:t>
            </a:r>
            <a:endParaRPr lang="en-US" altLang="ja-JP" sz="2800" dirty="0"/>
          </a:p>
          <a:p>
            <a:pPr marL="14288" lvl="1" indent="0" algn="ctr">
              <a:buNone/>
            </a:pPr>
            <a:r>
              <a:rPr lang="ja-JP" altLang="en-US" sz="2800" dirty="0" smtClean="0"/>
              <a:t>何</a:t>
            </a:r>
            <a:r>
              <a:rPr lang="ja-JP" altLang="en-US" sz="2800" dirty="0"/>
              <a:t>をどう測るか！？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6582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2) Process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Aspect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Mob Programming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706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3) Tools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“Portfolio dashboard” &amp;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“metrics 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cards”</a:t>
            </a:r>
          </a:p>
          <a:p>
            <a:pPr marL="14288" lvl="1" indent="0" algn="ctr">
              <a:buNone/>
            </a:pPr>
            <a:r>
              <a:rPr lang="ja-JP" altLang="en-US" sz="2800" dirty="0"/>
              <a:t>ファシリテーション用の道具を事前準備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2554055"/>
            <a:ext cx="3905573" cy="29210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119" y="2554055"/>
            <a:ext cx="3985066" cy="298049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3681960"/>
            <a:ext cx="2382029" cy="317603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473" y="3681960"/>
            <a:ext cx="2628635" cy="350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3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In San Diego, CA, USA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70123"/>
            <a:ext cx="3600000" cy="270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350" y="1170123"/>
            <a:ext cx="3600000" cy="270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00" y="3870123"/>
            <a:ext cx="3600000" cy="270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3617"/>
            <a:ext cx="5544000" cy="231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3) Tools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Wisdom of Crowd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30" y="2396227"/>
            <a:ext cx="3105042" cy="41400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338" y="2456435"/>
            <a:ext cx="2924936" cy="389991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062" y="2453205"/>
            <a:ext cx="2897015" cy="386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b="1" dirty="0"/>
              <a:t>Tech/Process</a:t>
            </a:r>
            <a:r>
              <a:rPr lang="ja-JP" altLang="en-US" sz="2800" b="1" dirty="0"/>
              <a:t>両側面で、心理的安全性をベースに</a:t>
            </a:r>
            <a:r>
              <a:rPr lang="en-US" altLang="ja-JP" sz="2800" b="1" dirty="0"/>
              <a:t>business</a:t>
            </a:r>
            <a:r>
              <a:rPr lang="ja-JP" altLang="en-US" sz="2800" b="1" dirty="0"/>
              <a:t>にインパクトを！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53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15"/>
    </mc:Choice>
    <mc:Fallback xmlns="">
      <p:transition spd="slow" advTm="30215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Motivation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kumimoji="1"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Need to LINE Corp.</a:t>
            </a:r>
          </a:p>
          <a:p>
            <a:pPr marL="512763" lvl="1" indent="0">
              <a:buNone/>
            </a:pPr>
            <a:endParaRPr kumimoji="1" lang="en-US" altLang="ja-JP" sz="32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3200" dirty="0">
                <a:solidFill>
                  <a:schemeClr val="bg1">
                    <a:lumMod val="50000"/>
                  </a:schemeClr>
                </a:solidFill>
              </a:rPr>
              <a:t>・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Engineering + Scale </a:t>
            </a:r>
          </a:p>
          <a:p>
            <a:r>
              <a:rPr lang="ja-JP" altLang="en-US" sz="3200" dirty="0">
                <a:solidFill>
                  <a:schemeClr val="bg1">
                    <a:lumMod val="50000"/>
                  </a:schemeClr>
                </a:solidFill>
              </a:rPr>
              <a:t>　・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MVP + Portfolio Management </a:t>
            </a:r>
          </a:p>
          <a:p>
            <a:r>
              <a:rPr lang="ja-JP" altLang="en-US" sz="3200" dirty="0">
                <a:solidFill>
                  <a:schemeClr val="bg1">
                    <a:lumMod val="50000"/>
                  </a:schemeClr>
                </a:solidFill>
              </a:rPr>
              <a:t>　・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Money as Enterprise Metrics </a:t>
            </a:r>
          </a:p>
          <a:p>
            <a:r>
              <a:rPr lang="ja-JP" altLang="en-US" sz="3200" dirty="0">
                <a:solidFill>
                  <a:schemeClr val="bg1">
                    <a:lumMod val="50000"/>
                  </a:schemeClr>
                </a:solidFill>
              </a:rPr>
              <a:t>　・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Projects Are Evil </a:t>
            </a:r>
          </a:p>
          <a:p>
            <a:r>
              <a:rPr lang="ja-JP" altLang="en-US" sz="3200" dirty="0">
                <a:solidFill>
                  <a:schemeClr val="bg1">
                    <a:lumMod val="50000"/>
                  </a:schemeClr>
                </a:solidFill>
              </a:rPr>
              <a:t>・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Latest Trends </a:t>
            </a:r>
          </a:p>
          <a:p>
            <a:r>
              <a:rPr lang="ja-JP" altLang="en-US" sz="3200" dirty="0">
                <a:solidFill>
                  <a:schemeClr val="bg1">
                    <a:lumMod val="50000"/>
                  </a:schemeClr>
                </a:solidFill>
              </a:rPr>
              <a:t>　・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</a:rPr>
              <a:t>Mob Programming </a:t>
            </a:r>
          </a:p>
        </p:txBody>
      </p:sp>
    </p:spTree>
    <p:extLst>
      <p:ext uri="{BB962C8B-B14F-4D97-AF65-F5344CB8AC3E}">
        <p14:creationId xmlns:p14="http://schemas.microsoft.com/office/powerpoint/2010/main" val="289278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922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Radical Change for Testers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Developer Testing</a:t>
            </a:r>
          </a:p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Testers will disappear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9910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Testing &amp; Quality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r>
              <a:rPr lang="ja-JP" altLang="en-US" dirty="0"/>
              <a:t>大概のことは既にやっている！ </a:t>
            </a:r>
          </a:p>
          <a:p>
            <a:r>
              <a:rPr lang="en-US" altLang="ja-JP" dirty="0"/>
              <a:t>Developer Testing </a:t>
            </a:r>
          </a:p>
          <a:p>
            <a:r>
              <a:rPr lang="en-US" altLang="ja-JP" dirty="0"/>
              <a:t>Code Review by Testers </a:t>
            </a:r>
          </a:p>
          <a:p>
            <a:r>
              <a:rPr lang="en-US" altLang="ja-JP" dirty="0"/>
              <a:t>Facilitation </a:t>
            </a:r>
          </a:p>
          <a:p>
            <a:r>
              <a:rPr lang="en-US" altLang="ja-JP" dirty="0"/>
              <a:t>BDD </a:t>
            </a: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937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550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これ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r>
              <a:rPr lang="en-US" altLang="ja-JP" sz="2400" dirty="0"/>
              <a:t>1. Moving toward business clearly </a:t>
            </a:r>
          </a:p>
          <a:p>
            <a:r>
              <a:rPr lang="en-US" altLang="ja-JP" sz="2400" dirty="0"/>
              <a:t>Development -&gt; QA/PDM -&gt; Company-wide </a:t>
            </a:r>
          </a:p>
          <a:p>
            <a:endParaRPr lang="en-US" altLang="ja-JP" sz="2400" dirty="0"/>
          </a:p>
          <a:p>
            <a:r>
              <a:rPr lang="en-US" altLang="ja-JP" sz="2400" dirty="0"/>
              <a:t>2. Utilize </a:t>
            </a:r>
            <a:r>
              <a:rPr lang="en-US" altLang="ja-JP" sz="2400" dirty="0" smtClean="0"/>
              <a:t>technologies for </a:t>
            </a:r>
            <a:endParaRPr lang="en-US" altLang="ja-JP" sz="2400" dirty="0"/>
          </a:p>
          <a:p>
            <a:r>
              <a:rPr lang="en-US" altLang="ja-JP" sz="2400" dirty="0" smtClean="0"/>
              <a:t>outcome/value</a:t>
            </a:r>
            <a:endParaRPr lang="en-US" altLang="ja-JP" sz="2400" dirty="0"/>
          </a:p>
          <a:p>
            <a:r>
              <a:rPr lang="en-US" altLang="ja-JP" sz="2400" dirty="0" smtClean="0"/>
              <a:t>tools </a:t>
            </a:r>
            <a:r>
              <a:rPr lang="en-US" altLang="ja-JP" sz="2400" dirty="0"/>
              <a:t>for trial &amp; error </a:t>
            </a:r>
          </a:p>
          <a:p>
            <a:endParaRPr lang="en-US" altLang="ja-JP" sz="2400" dirty="0"/>
          </a:p>
          <a:p>
            <a:r>
              <a:rPr lang="en-US" altLang="ja-JP" sz="2400" dirty="0"/>
              <a:t>3. Scaling? </a:t>
            </a: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4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039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Technology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+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Process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=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Improve Business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3072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With Global Practitioners!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 descr="Author of &quot;Fearless Change&quot;" title="Linda Risi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099"/>
            <a:ext cx="3196800" cy="1799279"/>
          </a:xfrm>
          <a:prstGeom prst="rect">
            <a:avLst/>
          </a:prstGeom>
        </p:spPr>
      </p:pic>
      <p:pic>
        <p:nvPicPr>
          <p:cNvPr id="5" name="図 4" descr="Inventor of Mob Programming" title="Woody Zuill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00" y="1689099"/>
            <a:ext cx="3196800" cy="1799279"/>
          </a:xfrm>
          <a:prstGeom prst="rect">
            <a:avLst/>
          </a:prstGeom>
        </p:spPr>
      </p:pic>
      <p:pic>
        <p:nvPicPr>
          <p:cNvPr id="6" name="図 5" descr="Agile Coaches from Denmark &amp; Germany" title="Per Molsing Beining &amp; Martin Heider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5499"/>
            <a:ext cx="2880000" cy="2160000"/>
          </a:xfrm>
          <a:prstGeom prst="rect">
            <a:avLst/>
          </a:prstGeom>
        </p:spPr>
      </p:pic>
      <p:pic>
        <p:nvPicPr>
          <p:cNvPr id="7" name="図 6" descr="Keynote speaker of DevOpsDays Tokyo 2018" title="Stas Zvinyatskovsky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689099"/>
            <a:ext cx="2401200" cy="1800900"/>
          </a:xfrm>
          <a:prstGeom prst="rect">
            <a:avLst/>
          </a:prstGeom>
        </p:spPr>
      </p:pic>
      <p:pic>
        <p:nvPicPr>
          <p:cNvPr id="8" name="図 7" descr="CEO of codeX from South Africa" title="Cara Turner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44" y="3935499"/>
            <a:ext cx="2879281" cy="2167200"/>
          </a:xfrm>
          <a:prstGeom prst="rect">
            <a:avLst/>
          </a:prstGeom>
        </p:spPr>
      </p:pic>
      <p:pic>
        <p:nvPicPr>
          <p:cNvPr id="10" name="図 9" descr="Author of &quot;Beyond Legacy Code&quot;" title="David Bernstein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69" y="3942699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3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Keynote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b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DevOps Summit 2016 (TW)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600" dirty="0">
                <a:solidFill>
                  <a:srgbClr val="0AC000"/>
                </a:solidFill>
              </a:rPr>
              <a:t>6</a:t>
            </a:r>
            <a:r>
              <a:rPr lang="ja-JP" altLang="en-US" sz="3600" dirty="0">
                <a:solidFill>
                  <a:srgbClr val="0AC000"/>
                </a:solidFill>
              </a:rPr>
              <a:t> </a:t>
            </a:r>
            <a:r>
              <a:rPr lang="en-US" altLang="ja-JP" sz="3600" dirty="0">
                <a:solidFill>
                  <a:srgbClr val="0AC000"/>
                </a:solidFill>
              </a:rPr>
              <a:t>times</a:t>
            </a:r>
            <a:r>
              <a:rPr lang="ja-JP" altLang="en-US" sz="3600" dirty="0">
                <a:solidFill>
                  <a:srgbClr val="0AC000"/>
                </a:solidFill>
              </a:rPr>
              <a:t> </a:t>
            </a:r>
            <a:r>
              <a:rPr lang="en-US" altLang="ja-JP" sz="3600" dirty="0">
                <a:solidFill>
                  <a:srgbClr val="0AC000"/>
                </a:solidFill>
              </a:rPr>
              <a:t>attendee from Japan</a:t>
            </a:r>
            <a:r>
              <a:rPr lang="en-US" altLang="ja-JP" sz="3600" dirty="0" smtClean="0">
                <a:solidFill>
                  <a:srgbClr val="0AC000"/>
                </a:solidFill>
              </a:rPr>
              <a:t>!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altLang="ja-JP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[Reports]</a:t>
            </a: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Agile2017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Agile2016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/>
              </a:rPr>
              <a:t>Agile2014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(EN)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/>
              </a:rPr>
              <a:t>Agile2013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457403" lvl="5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Agile2012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(JP)</a:t>
            </a:r>
          </a:p>
        </p:txBody>
      </p:sp>
    </p:spTree>
    <p:extLst>
      <p:ext uri="{BB962C8B-B14F-4D97-AF65-F5344CB8AC3E}">
        <p14:creationId xmlns:p14="http://schemas.microsoft.com/office/powerpoint/2010/main" val="185267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Achievements</a:t>
            </a: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2016 : Brought back</a:t>
            </a: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2014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: </a:t>
            </a:r>
            <a:r>
              <a:rPr lang="en-US" altLang="ja-JP" sz="32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Speaker</a:t>
            </a:r>
            <a:endParaRPr lang="en-US" altLang="ja-JP" sz="32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2095500"/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Brought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back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Metrics</a:t>
            </a: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2013 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: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Speech at OpenJam</a:t>
            </a:r>
            <a:endParaRPr lang="en-US" altLang="ja-JP" sz="3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930" y="2240369"/>
            <a:ext cx="1800000" cy="180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058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845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Summary of Agile2018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Focus More on Outcome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Three Big Trends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5750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2940</TotalTime>
  <Words>1062</Words>
  <Application>Microsoft Macintosh PowerPoint</Application>
  <PresentationFormat>画面に合わせる (4:3)</PresentationFormat>
  <Paragraphs>438</Paragraphs>
  <Slides>39</Slides>
  <Notes>38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39</vt:i4>
      </vt:variant>
    </vt:vector>
  </HeadingPairs>
  <TitlesOfParts>
    <vt:vector size="48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From Output to Outcome</vt:lpstr>
      <vt:lpstr>Open Your Gate</vt:lpstr>
      <vt:lpstr>In San Diego, CA, USA</vt:lpstr>
      <vt:lpstr>With Global Practitioners!</vt:lpstr>
      <vt:lpstr>Hiroyuki Ito (The HIRO)</vt:lpstr>
      <vt:lpstr>$ history</vt:lpstr>
      <vt:lpstr>$ history</vt:lpstr>
      <vt:lpstr>Agenda</vt:lpstr>
      <vt:lpstr>PowerPoint プレゼンテーション</vt:lpstr>
      <vt:lpstr>What is Agile2018?</vt:lpstr>
      <vt:lpstr>Basic Information</vt:lpstr>
      <vt:lpstr>Categories (2018)</vt:lpstr>
      <vt:lpstr>Categories (2018)</vt:lpstr>
      <vt:lpstr>Categories (2018)</vt:lpstr>
      <vt:lpstr>[FYI] Categories (2017)</vt:lpstr>
      <vt:lpstr>PowerPoint プレゼンテーション</vt:lpstr>
      <vt:lpstr>3 Big Trends of Agile2018</vt:lpstr>
      <vt:lpstr>1) Scaling Agile</vt:lpstr>
      <vt:lpstr>2) Business Agility</vt:lpstr>
      <vt:lpstr>3) Tech for Trial &amp; Errors</vt:lpstr>
      <vt:lpstr>Summary</vt:lpstr>
      <vt:lpstr>PowerPoint プレゼンテーション</vt:lpstr>
      <vt:lpstr>1) Technical Aspect</vt:lpstr>
      <vt:lpstr>1) Technical Aspect</vt:lpstr>
      <vt:lpstr>1) Technical Aspect</vt:lpstr>
      <vt:lpstr>1) Technical Aspect</vt:lpstr>
      <vt:lpstr>2) Process Aspect</vt:lpstr>
      <vt:lpstr>2) Process Aspect</vt:lpstr>
      <vt:lpstr>3) Tools</vt:lpstr>
      <vt:lpstr>3) Tools</vt:lpstr>
      <vt:lpstr>Summary</vt:lpstr>
      <vt:lpstr>自動テスト＝心理的安全性</vt:lpstr>
      <vt:lpstr>My Motivation</vt:lpstr>
      <vt:lpstr>PowerPoint プレゼンテーション</vt:lpstr>
      <vt:lpstr>Radical Change for Testers</vt:lpstr>
      <vt:lpstr>Testing &amp; Quality</vt:lpstr>
      <vt:lpstr>PowerPoint プレゼンテーション</vt:lpstr>
      <vt:lpstr>これ</vt:lpstr>
      <vt:lpstr>Summary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4929</cp:revision>
  <dcterms:created xsi:type="dcterms:W3CDTF">2016-11-21T06:16:44Z</dcterms:created>
  <dcterms:modified xsi:type="dcterms:W3CDTF">2018-08-09T14:36:24Z</dcterms:modified>
</cp:coreProperties>
</file>